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Default Extension="gif" ContentType="image/gif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82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80" r:id="rId19"/>
    <p:sldId id="272" r:id="rId20"/>
    <p:sldId id="273" r:id="rId21"/>
    <p:sldId id="283" r:id="rId22"/>
    <p:sldId id="274" r:id="rId23"/>
    <p:sldId id="284" r:id="rId24"/>
    <p:sldId id="275" r:id="rId25"/>
    <p:sldId id="278" r:id="rId26"/>
  </p:sldIdLst>
  <p:sldSz cx="9144000" cy="6858000" type="screen4x3"/>
  <p:notesSz cx="6858000" cy="9144000"/>
  <p:embeddedFontLst>
    <p:embeddedFont>
      <p:font typeface="Malgun Gothic Semilight" pitchFamily="34" charset="-128"/>
      <p:regular r:id="rId28"/>
    </p:embeddedFont>
    <p:embeddedFont>
      <p:font typeface="Montserrat" charset="0"/>
      <p:regular r:id="rId29"/>
      <p:bold r:id="rId30"/>
      <p:italic r:id="rId31"/>
      <p:boldItalic r:id="rId32"/>
    </p:embeddedFont>
    <p:embeddedFont>
      <p:font typeface="Consolas" pitchFamily="49" charset="0"/>
      <p:regular r:id="rId33"/>
      <p:bold r:id="rId34"/>
      <p:italic r:id="rId35"/>
      <p:boldItalic r:id="rId36"/>
    </p:embeddedFont>
    <p:embeddedFont>
      <p:font typeface="Corbel" pitchFamily="34" charset="0"/>
      <p:regular r:id="rId37"/>
      <p:bold r:id="rId38"/>
      <p:italic r:id="rId39"/>
      <p:boldItalic r:id="rId40"/>
    </p:embeddedFont>
    <p:embeddedFont>
      <p:font typeface="Lato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-1666" y="-23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226400" y="274573"/>
            <a:ext cx="21915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654"/>
            <a:ext cx="5153705" cy="6845694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2104533"/>
            <a:ext cx="5017500" cy="21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5233233"/>
            <a:ext cx="34707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6857248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712900"/>
            <a:ext cx="47760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3524166"/>
            <a:ext cx="4776000" cy="16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6857248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737333"/>
            <a:ext cx="4587000" cy="15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507989"/>
            <a:ext cx="1037850" cy="1355016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525000"/>
            <a:ext cx="70389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2090067"/>
            <a:ext cx="7038900" cy="3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507989"/>
            <a:ext cx="1037850" cy="1355016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525000"/>
            <a:ext cx="70389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2090067"/>
            <a:ext cx="3403200" cy="3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2090067"/>
            <a:ext cx="3403200" cy="3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507989"/>
            <a:ext cx="1037850" cy="1355016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525000"/>
            <a:ext cx="70389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507989"/>
            <a:ext cx="1037850" cy="1355016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525000"/>
            <a:ext cx="3798900" cy="19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2630067"/>
            <a:ext cx="3798900" cy="32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6857829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1155700"/>
            <a:ext cx="4587000" cy="469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507989"/>
            <a:ext cx="1037850" cy="1355016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2211100"/>
            <a:ext cx="3036300" cy="23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4717333"/>
            <a:ext cx="30363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2262133"/>
            <a:ext cx="3676800" cy="31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5504636"/>
            <a:ext cx="698925" cy="912853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5740500"/>
            <a:ext cx="6936000" cy="6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2143116"/>
            <a:ext cx="842968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>
                    <a:lumMod val="95000"/>
                  </a:schemeClr>
                </a:solidFill>
              </a:rPr>
              <a:t>Project Report on 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95000"/>
                  </a:schemeClr>
                </a:solidFill>
              </a:rPr>
              <a:t>Secure Boot 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95000"/>
                  </a:schemeClr>
                </a:solidFill>
              </a:rPr>
              <a:t>In 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95000"/>
                  </a:schemeClr>
                </a:solidFill>
              </a:rPr>
              <a:t>Embedded Systems</a:t>
            </a:r>
          </a:p>
          <a:p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6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               Guided By: 				Submitted By:</a:t>
            </a:r>
          </a:p>
          <a:p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               Mr. Arif  B				Kapil Kumar - 230940130033</a:t>
            </a:r>
          </a:p>
          <a:p>
            <a:pPr lvl="8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					Sanket Patil  - 230940130052 </a:t>
            </a:r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  <a:p>
            <a:pPr lvl="8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					Diwakar  Varansai  - 230940130022</a:t>
            </a:r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  <a:p>
            <a:pPr lvl="8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					Amey Raghatate  - 230940130010</a:t>
            </a:r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9154" name="AutoShape 2" descr="C-DAC: Centre for Development of Advanced Computing, In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6" name="AutoShape 4" descr="C-DAC: Centre for Development of Advanced Computing, In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8" name="AutoShape 6" descr="C-DAC: Centre for Development of Advanced Computing, In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0" name="AutoShape 8" descr="C-DAC: Centre for Development of Advanced Computing, In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2" name="AutoShape 10" descr="C-DAC: Centre for Development of Advanced Computing, In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4" name="AutoShape 12" descr="C-DAC: Centre for Development of Advanced Computing, In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166" name="Picture 14" descr="C-DAC: Centre for Development of Advanced Computing, India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7905" y="191135"/>
            <a:ext cx="2011363" cy="1790065"/>
          </a:xfrm>
          <a:prstGeom prst="roundRect">
            <a:avLst/>
          </a:prstGeom>
          <a:solidFill>
            <a:srgbClr val="002060"/>
          </a:solidFill>
          <a:ln>
            <a:solidFill>
              <a:schemeClr val="tx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1" descr="unnamed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7158" y="131144"/>
            <a:ext cx="8215370" cy="3226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1" descr="certs7.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158" y="3429000"/>
            <a:ext cx="8215370" cy="3214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2" descr="WhatsApp Image 2024-02-14 at 10.43.52_e322bed8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39" y="832075"/>
            <a:ext cx="8955859" cy="567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2"/>
          <p:cNvSpPr txBox="1"/>
          <p:nvPr/>
        </p:nvSpPr>
        <p:spPr>
          <a:xfrm>
            <a:off x="188150" y="107075"/>
            <a:ext cx="66357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8BE5FF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  <a:sym typeface="Corbel"/>
              </a:rPr>
              <a:t>OPENSSL  Key Generation:</a:t>
            </a:r>
            <a:endParaRPr sz="2800" dirty="0">
              <a:solidFill>
                <a:srgbClr val="8BE5FF"/>
              </a:solidFill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  <a:sym typeface="Corbel"/>
            </a:endParaRPr>
          </a:p>
        </p:txBody>
      </p:sp>
      <p:sp>
        <p:nvSpPr>
          <p:cNvPr id="184" name="Google Shape;184;p22"/>
          <p:cNvSpPr/>
          <p:nvPr/>
        </p:nvSpPr>
        <p:spPr>
          <a:xfrm>
            <a:off x="188150" y="5664075"/>
            <a:ext cx="851700" cy="600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600" y="865201"/>
            <a:ext cx="8781376" cy="5529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"/>
          <p:cNvSpPr txBox="1"/>
          <p:nvPr/>
        </p:nvSpPr>
        <p:spPr>
          <a:xfrm>
            <a:off x="197600" y="165400"/>
            <a:ext cx="59118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8BE5FF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  <a:sym typeface="Corbel"/>
              </a:rPr>
              <a:t>Self  Signed Certificate:</a:t>
            </a:r>
            <a:endParaRPr sz="2800" dirty="0">
              <a:solidFill>
                <a:srgbClr val="8BE5FF"/>
              </a:solidFill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  <a:sym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925" y="697400"/>
            <a:ext cx="8886425" cy="552225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-320301" y="78904"/>
            <a:ext cx="89757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8BE5FF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  <a:sym typeface="Corbel"/>
              </a:rPr>
              <a:t>    Update &amp; Verifying Self Signed Certificate :</a:t>
            </a:r>
            <a:endParaRPr sz="2400" dirty="0">
              <a:solidFill>
                <a:srgbClr val="8BE5FF"/>
              </a:solidFill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  <a:sym typeface="Corbel"/>
            </a:endParaRPr>
          </a:p>
        </p:txBody>
      </p:sp>
      <p:sp>
        <p:nvSpPr>
          <p:cNvPr id="197" name="Google Shape;197;p24"/>
          <p:cNvSpPr/>
          <p:nvPr/>
        </p:nvSpPr>
        <p:spPr>
          <a:xfrm>
            <a:off x="127925" y="5180800"/>
            <a:ext cx="8655300" cy="543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5" descr="Screenshot 2024-02-08 12431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300" y="670900"/>
            <a:ext cx="8233924" cy="583467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 txBox="1"/>
          <p:nvPr/>
        </p:nvSpPr>
        <p:spPr>
          <a:xfrm>
            <a:off x="291775" y="97325"/>
            <a:ext cx="47259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8BE5FF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  <a:sym typeface="Corbel"/>
              </a:rPr>
              <a:t> TLS Handshake :</a:t>
            </a:r>
            <a:endParaRPr sz="2000" dirty="0">
              <a:solidFill>
                <a:schemeClr val="accent1">
                  <a:lumMod val="20000"/>
                  <a:lumOff val="80000"/>
                </a:schemeClr>
              </a:solidFill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6" descr="boot-flow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125" y="1406799"/>
            <a:ext cx="8360650" cy="4044402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6"/>
          <p:cNvSpPr txBox="1"/>
          <p:nvPr/>
        </p:nvSpPr>
        <p:spPr>
          <a:xfrm>
            <a:off x="49096" y="312284"/>
            <a:ext cx="83853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8BE5FF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  <a:sym typeface="Corbel"/>
              </a:rPr>
              <a:t>  General Boot Flow</a:t>
            </a:r>
            <a:endParaRPr sz="2800" dirty="0">
              <a:solidFill>
                <a:srgbClr val="8BE5FF"/>
              </a:solidFill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  <a:sym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7" descr="WhatsApp Image 2024-02-14 at 10.46.27_46df48b7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54133"/>
            <a:ext cx="9144000" cy="5431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8" descr="Secure Boot Screenshoot.png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56150" y="1782147"/>
            <a:ext cx="8204199" cy="3928188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8"/>
          <p:cNvSpPr txBox="1"/>
          <p:nvPr/>
        </p:nvSpPr>
        <p:spPr>
          <a:xfrm>
            <a:off x="-101675" y="198775"/>
            <a:ext cx="60324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8BE5FF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  <a:sym typeface="Corbel"/>
              </a:rPr>
              <a:t>    </a:t>
            </a:r>
            <a:endParaRPr lang="en-US" sz="3200" dirty="0" smtClean="0">
              <a:solidFill>
                <a:srgbClr val="8BE5FF"/>
              </a:solidFill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  <a:sym typeface="Corbe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8BE5FF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  <a:sym typeface="Corbel"/>
              </a:rPr>
              <a:t>          Secure </a:t>
            </a:r>
            <a:r>
              <a:rPr lang="en-US" sz="3200" dirty="0">
                <a:solidFill>
                  <a:srgbClr val="8BE5FF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  <a:sym typeface="Corbel"/>
              </a:rPr>
              <a:t>Boot Flow :</a:t>
            </a:r>
            <a:endParaRPr sz="3200" dirty="0">
              <a:solidFill>
                <a:srgbClr val="8BE5FF"/>
              </a:solidFill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  <a:sym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oject fl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73" y="1745142"/>
            <a:ext cx="7688425" cy="43570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4522" y="699796"/>
            <a:ext cx="7324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</a:rPr>
              <a:t>   Kernel &amp; Device-Tree Signing Flow Chart</a:t>
            </a:r>
            <a:endParaRPr lang="en-US" sz="2800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9" descr="Screenshot 2024-02-11 172727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8250" y="1037225"/>
            <a:ext cx="8501827" cy="522704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9"/>
          <p:cNvSpPr txBox="1"/>
          <p:nvPr/>
        </p:nvSpPr>
        <p:spPr>
          <a:xfrm>
            <a:off x="0" y="203985"/>
            <a:ext cx="53085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8BE5FF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  <a:sym typeface="Corbel"/>
              </a:rPr>
              <a:t>    Signing Kernel </a:t>
            </a:r>
            <a:endParaRPr sz="2800" dirty="0">
              <a:solidFill>
                <a:srgbClr val="8BE5FF"/>
              </a:solidFill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  <a:sym typeface="Corbel"/>
            </a:endParaRPr>
          </a:p>
        </p:txBody>
      </p:sp>
      <p:sp>
        <p:nvSpPr>
          <p:cNvPr id="227" name="Google Shape;227;p29"/>
          <p:cNvSpPr/>
          <p:nvPr/>
        </p:nvSpPr>
        <p:spPr>
          <a:xfrm>
            <a:off x="455400" y="5447025"/>
            <a:ext cx="8265600" cy="560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6000"/>
              <a:buFont typeface="Consolas"/>
              <a:buNone/>
            </a:pPr>
            <a:r>
              <a:rPr lang="en-US" sz="6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/>
            </a:r>
            <a:br>
              <a:rPr lang="en-US" sz="6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</a:br>
            <a:r>
              <a:rPr lang="en-US" sz="6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/>
            </a:r>
            <a:br>
              <a:rPr lang="en-US" sz="6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</a:br>
            <a:r>
              <a:rPr lang="en-US" sz="48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SECURE </a:t>
            </a:r>
            <a:r>
              <a:rPr lang="en-US" sz="48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BOOT</a:t>
            </a:r>
            <a:br>
              <a:rPr lang="en-US" sz="48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</a:br>
            <a:r>
              <a:rPr lang="en-US" sz="48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IN </a:t>
            </a:r>
            <a:br>
              <a:rPr lang="en-US" sz="48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</a:br>
            <a:r>
              <a:rPr lang="en-US" sz="48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EMBEDDED </a:t>
            </a:r>
            <a:r>
              <a:rPr lang="en-US" sz="4800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SYSTEMS</a:t>
            </a:r>
            <a:endParaRPr sz="4800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0" descr="Screenshot 2024-02-11 17330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900" y="1196975"/>
            <a:ext cx="8143874" cy="542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0"/>
          <p:cNvSpPr txBox="1"/>
          <p:nvPr/>
        </p:nvSpPr>
        <p:spPr>
          <a:xfrm>
            <a:off x="288925" y="352425"/>
            <a:ext cx="850582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8BE5FF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  <a:sym typeface="Corbel"/>
              </a:rPr>
              <a:t>Verifying Kernel with Public Key &amp; Signature</a:t>
            </a:r>
            <a:endParaRPr sz="2400" dirty="0">
              <a:solidFill>
                <a:srgbClr val="8BE5FF"/>
              </a:solidFill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  <a:sym typeface="Corbel"/>
            </a:endParaRPr>
          </a:p>
        </p:txBody>
      </p:sp>
      <p:sp>
        <p:nvSpPr>
          <p:cNvPr id="234" name="Google Shape;234;p30"/>
          <p:cNvSpPr/>
          <p:nvPr/>
        </p:nvSpPr>
        <p:spPr>
          <a:xfrm>
            <a:off x="469900" y="6264275"/>
            <a:ext cx="1508125" cy="3016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5" name="Google Shape;235;p30"/>
          <p:cNvSpPr/>
          <p:nvPr/>
        </p:nvSpPr>
        <p:spPr>
          <a:xfrm>
            <a:off x="711200" y="2041525"/>
            <a:ext cx="2714625" cy="13271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6" name="Google Shape;236;p30"/>
          <p:cNvSpPr/>
          <p:nvPr/>
        </p:nvSpPr>
        <p:spPr>
          <a:xfrm>
            <a:off x="711200" y="4394200"/>
            <a:ext cx="2835275" cy="965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lace pub-key in u-boot-dt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25600"/>
            <a:ext cx="8473440" cy="48158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0080" y="568960"/>
            <a:ext cx="8503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</a:rPr>
              <a:t>Placing Public Kay in U-boot Device Tree</a:t>
            </a:r>
            <a:endParaRPr lang="en-US" sz="3200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1" descr="login-screenshot(complete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" y="927025"/>
            <a:ext cx="8915400" cy="530623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1"/>
          <p:cNvSpPr txBox="1"/>
          <p:nvPr/>
        </p:nvSpPr>
        <p:spPr>
          <a:xfrm>
            <a:off x="228600" y="152925"/>
            <a:ext cx="63945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8BE5FF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  <a:sym typeface="Corbel"/>
              </a:rPr>
              <a:t>Beagle bone Board Booting</a:t>
            </a:r>
            <a:endParaRPr sz="3200" dirty="0">
              <a:solidFill>
                <a:srgbClr val="8BE5FF"/>
              </a:solidFill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  <a:sym typeface="Corbel"/>
            </a:endParaRPr>
          </a:p>
        </p:txBody>
      </p:sp>
      <p:sp>
        <p:nvSpPr>
          <p:cNvPr id="243" name="Google Shape;243;p31"/>
          <p:cNvSpPr/>
          <p:nvPr/>
        </p:nvSpPr>
        <p:spPr>
          <a:xfrm>
            <a:off x="114300" y="2154725"/>
            <a:ext cx="5422800" cy="3391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ecking data of imagefit conf fi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30" y="1706880"/>
            <a:ext cx="8282940" cy="46837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6560" y="538480"/>
            <a:ext cx="8422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B0F0"/>
                </a:solidFill>
              </a:rPr>
              <a:t>Checking Configurations of image.fit file</a:t>
            </a:r>
            <a:endParaRPr lang="en-US" sz="3600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2" descr="RISC-V Boot FLow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38" y="1623625"/>
            <a:ext cx="9014324" cy="299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2"/>
          <p:cNvSpPr txBox="1"/>
          <p:nvPr/>
        </p:nvSpPr>
        <p:spPr>
          <a:xfrm>
            <a:off x="228600" y="182250"/>
            <a:ext cx="78423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8BE5FF"/>
                </a:solidFill>
                <a:latin typeface="Corbel"/>
                <a:ea typeface="Corbel"/>
                <a:cs typeface="Corbel"/>
                <a:sym typeface="Corbel"/>
              </a:rPr>
              <a:t>RISC-V Boot Flow </a:t>
            </a:r>
            <a:endParaRPr sz="3600" dirty="0">
              <a:solidFill>
                <a:srgbClr val="8BE5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/>
          <p:nvPr/>
        </p:nvSpPr>
        <p:spPr>
          <a:xfrm>
            <a:off x="892200" y="2311800"/>
            <a:ext cx="7359600" cy="1892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  <a:sym typeface="Corbel"/>
              </a:rPr>
              <a:t>Thank  You</a:t>
            </a:r>
            <a:endParaRPr sz="2200" dirty="0">
              <a:solidFill>
                <a:schemeClr val="accent1">
                  <a:lumMod val="40000"/>
                  <a:lumOff val="60000"/>
                </a:schemeClr>
              </a:solidFill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  <a:sym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/>
          <p:nvPr/>
        </p:nvSpPr>
        <p:spPr>
          <a:xfrm>
            <a:off x="428596" y="357166"/>
            <a:ext cx="6357900" cy="5055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 i="0" u="none" strike="noStrike" cap="none" dirty="0">
                <a:solidFill>
                  <a:srgbClr val="8BE5FF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  <a:sym typeface="Corbel"/>
              </a:rPr>
              <a:t>OVERVIEW</a:t>
            </a:r>
            <a:endParaRPr sz="2300" b="1" dirty="0">
              <a:solidFill>
                <a:srgbClr val="8BE5FF"/>
              </a:solidFill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  <a:sym typeface="Corbel"/>
            </a:endParaRPr>
          </a:p>
          <a:p>
            <a:pPr marL="0" marR="0" lvl="0" indent="-139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E5FF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8BE5FF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  <a:sym typeface="Corbel"/>
              </a:rPr>
              <a:t> Hashing</a:t>
            </a:r>
            <a:endParaRPr sz="1200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0" marR="0" lvl="0" indent="-139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E5FF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8BE5FF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  <a:sym typeface="Corbel"/>
              </a:rPr>
              <a:t> Encryption</a:t>
            </a:r>
            <a:endParaRPr sz="1200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0" marR="0" lvl="0" indent="-139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E5FF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8BE5FF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  <a:sym typeface="Corbel"/>
              </a:rPr>
              <a:t> Digital Signature</a:t>
            </a:r>
            <a:endParaRPr sz="1200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0" marR="0" lvl="0" indent="-139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E5FF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8BE5FF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  <a:sym typeface="Corbel"/>
              </a:rPr>
              <a:t> Digital Certificate</a:t>
            </a:r>
            <a:endParaRPr sz="1200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0" marR="0" lvl="0" indent="-139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E5FF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8BE5FF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  <a:sym typeface="Corbel"/>
              </a:rPr>
              <a:t> General Boot Flow</a:t>
            </a:r>
            <a:endParaRPr sz="1200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0" marR="0" lvl="0" indent="-139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E5FF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8BE5FF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  <a:sym typeface="Corbel"/>
              </a:rPr>
              <a:t> </a:t>
            </a:r>
            <a:r>
              <a:rPr lang="en-US" sz="2200" dirty="0">
                <a:solidFill>
                  <a:srgbClr val="8BE5FF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  <a:sym typeface="Corbel"/>
              </a:rPr>
              <a:t>Beagle bone</a:t>
            </a:r>
            <a:r>
              <a:rPr lang="en-US" sz="2200" b="0" i="0" u="none" strike="noStrike" cap="none" dirty="0">
                <a:solidFill>
                  <a:srgbClr val="8BE5FF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  <a:sym typeface="Corbel"/>
              </a:rPr>
              <a:t> Black Boot Flow</a:t>
            </a:r>
            <a:endParaRPr sz="1200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0" marR="0" lvl="0" indent="-139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E5FF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8BE5FF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  <a:sym typeface="Corbel"/>
              </a:rPr>
              <a:t> Secure Boot Flow</a:t>
            </a:r>
            <a:endParaRPr sz="1200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0" marR="0" lvl="0" indent="-139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E5FF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8BE5FF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  <a:sym typeface="Corbel"/>
              </a:rPr>
              <a:t> RISC-V Boot </a:t>
            </a:r>
            <a:r>
              <a:rPr lang="en-US" sz="2200" b="0" i="0" u="none" strike="noStrike" cap="none" dirty="0" smtClean="0">
                <a:solidFill>
                  <a:srgbClr val="8BE5FF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  <a:sym typeface="Corbel"/>
              </a:rPr>
              <a:t>Flow</a:t>
            </a:r>
            <a:endParaRPr sz="1200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13" y="1247775"/>
            <a:ext cx="8696325" cy="43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6" descr="how-encryption-works-sectigostor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688" y="543649"/>
            <a:ext cx="8806626" cy="540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7" descr="downloa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2875" y="0"/>
            <a:ext cx="7113626" cy="33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 descr="asymmetric-encryptio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9088" y="3223275"/>
            <a:ext cx="7581199" cy="376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8" descr="hash&amp;encryp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325" y="549900"/>
            <a:ext cx="8043350" cy="542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9" descr="Screenshot 2024-02-07 1150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75025"/>
            <a:ext cx="9144001" cy="613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/>
          <p:nvPr/>
        </p:nvSpPr>
        <p:spPr>
          <a:xfrm>
            <a:off x="-1" y="142852"/>
            <a:ext cx="620077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8BE5FF"/>
                </a:solidFill>
                <a:latin typeface="Corbel"/>
                <a:ea typeface="Corbel"/>
                <a:cs typeface="Corbel"/>
                <a:sym typeface="Corbel"/>
              </a:rPr>
              <a:t>	</a:t>
            </a:r>
            <a:r>
              <a:rPr lang="en-US" sz="3600" b="0" i="0" u="none" strike="noStrike" cap="none" dirty="0">
                <a:solidFill>
                  <a:srgbClr val="8BE5FF"/>
                </a:solidFill>
                <a:latin typeface="Corbel"/>
                <a:ea typeface="Corbel"/>
                <a:cs typeface="Corbel"/>
                <a:sym typeface="Corbel"/>
              </a:rPr>
              <a:t>Digital</a:t>
            </a:r>
            <a:r>
              <a:rPr lang="en-US" sz="3600" b="1" i="0" u="none" strike="noStrike" cap="none" dirty="0">
                <a:solidFill>
                  <a:srgbClr val="8BE5FF"/>
                </a:solidFill>
                <a:latin typeface="Corbel"/>
                <a:ea typeface="Corbel"/>
                <a:cs typeface="Corbel"/>
                <a:sym typeface="Corbel"/>
              </a:rPr>
              <a:t> Certificates</a:t>
            </a:r>
            <a:endParaRPr sz="3600" b="1">
              <a:solidFill>
                <a:srgbClr val="8BE5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71" name="Google Shape;171;p20" descr="550px-PublicKeyCertificateDiagram_It.sv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075" y="907413"/>
            <a:ext cx="7650450" cy="50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1273</TotalTime>
  <Words>109</Words>
  <Application>Microsoft Office PowerPoint</Application>
  <PresentationFormat>On-screen Show (4:3)</PresentationFormat>
  <Paragraphs>37</Paragraphs>
  <Slides>25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Malgun Gothic Semilight</vt:lpstr>
      <vt:lpstr>Montserrat</vt:lpstr>
      <vt:lpstr>Consolas</vt:lpstr>
      <vt:lpstr>Corbel</vt:lpstr>
      <vt:lpstr>Lato</vt:lpstr>
      <vt:lpstr>Focus</vt:lpstr>
      <vt:lpstr>Slide 1</vt:lpstr>
      <vt:lpstr>  SECURE BOOT IN  EMBEDDED SYSTEMS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SECURE BOOT IN  EMBEDDED SYSTEMS</dc:title>
  <dc:creator>Kapil Kaushik</dc:creator>
  <cp:lastModifiedBy>User</cp:lastModifiedBy>
  <cp:revision>32</cp:revision>
  <dcterms:modified xsi:type="dcterms:W3CDTF">2024-02-20T11:19:40Z</dcterms:modified>
</cp:coreProperties>
</file>